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86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97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88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78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37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29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88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2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54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92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59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87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19FD0-920E-4910-8632-698A8E325CF0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CA481-3901-433E-8078-4BF8BB78F7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2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festival@mda30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0CC9E16C-F77D-4597-92B9-A3EA33ACE44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816"/>
            <a:ext cx="10024742" cy="844630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01AA4C8-EEE4-47C2-9B14-90EC3F3C5995}"/>
              </a:ext>
            </a:extLst>
          </p:cNvPr>
          <p:cNvSpPr txBox="1"/>
          <p:nvPr/>
        </p:nvSpPr>
        <p:spPr>
          <a:xfrm>
            <a:off x="259882" y="202131"/>
            <a:ext cx="451424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gency FB" panose="020B0503020202020204" pitchFamily="34" charset="0"/>
              </a:rPr>
              <a:t>Fiche d’identité et autorisation parentale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E42E3B-6DBE-4D01-8377-2AA03250DF16}"/>
              </a:ext>
            </a:extLst>
          </p:cNvPr>
          <p:cNvSpPr txBox="1"/>
          <p:nvPr/>
        </p:nvSpPr>
        <p:spPr>
          <a:xfrm>
            <a:off x="5077980" y="206554"/>
            <a:ext cx="4514249" cy="369332"/>
          </a:xfrm>
          <a:prstGeom prst="rect">
            <a:avLst/>
          </a:prstGeom>
          <a:solidFill>
            <a:schemeClr val="accent4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gency FB" panose="020B0503020202020204" pitchFamily="34" charset="0"/>
              </a:rPr>
              <a:t>Charte d’engagement du </a:t>
            </a:r>
            <a:r>
              <a:rPr lang="fr-FR" dirty="0" err="1">
                <a:latin typeface="Agency FB" panose="020B0503020202020204" pitchFamily="34" charset="0"/>
              </a:rPr>
              <a:t>Z’iconaute</a:t>
            </a:r>
            <a:endParaRPr lang="fr-FR" dirty="0">
              <a:latin typeface="Agency FB" panose="020B0503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89878AF-D1E7-491A-BD63-3A33037432B8}"/>
              </a:ext>
            </a:extLst>
          </p:cNvPr>
          <p:cNvSpPr txBox="1"/>
          <p:nvPr/>
        </p:nvSpPr>
        <p:spPr>
          <a:xfrm>
            <a:off x="259882" y="741145"/>
            <a:ext cx="4514249" cy="1631216"/>
          </a:xfrm>
          <a:prstGeom prst="rect">
            <a:avLst/>
          </a:prstGeom>
          <a:noFill/>
          <a:ln w="31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gency FB" panose="020B0503020202020204" pitchFamily="34" charset="0"/>
              </a:rPr>
              <a:t>Le </a:t>
            </a:r>
            <a:r>
              <a:rPr lang="fr-FR" sz="1600" dirty="0" err="1">
                <a:latin typeface="Agency FB" panose="020B0503020202020204" pitchFamily="34" charset="0"/>
              </a:rPr>
              <a:t>Z’iconaute</a:t>
            </a:r>
            <a:r>
              <a:rPr lang="fr-FR" sz="1600" dirty="0">
                <a:latin typeface="Agency FB" panose="020B0503020202020204" pitchFamily="34" charset="0"/>
              </a:rPr>
              <a:t>:</a:t>
            </a:r>
          </a:p>
          <a:p>
            <a:r>
              <a:rPr lang="fr-FR" sz="1200" dirty="0">
                <a:latin typeface="Agency FB" panose="020B0503020202020204" pitchFamily="34" charset="0"/>
              </a:rPr>
              <a:t>Nom: </a:t>
            </a:r>
          </a:p>
          <a:p>
            <a:r>
              <a:rPr lang="fr-FR" sz="1200" dirty="0">
                <a:latin typeface="Agency FB" panose="020B0503020202020204" pitchFamily="34" charset="0"/>
              </a:rPr>
              <a:t>Prénom: </a:t>
            </a:r>
          </a:p>
          <a:p>
            <a:r>
              <a:rPr lang="fr-FR" sz="1200" dirty="0">
                <a:latin typeface="Agency FB" panose="020B0503020202020204" pitchFamily="34" charset="0"/>
              </a:rPr>
              <a:t>Date de naissance: </a:t>
            </a:r>
          </a:p>
          <a:p>
            <a:r>
              <a:rPr lang="fr-FR" sz="1200" dirty="0">
                <a:latin typeface="Agency FB" panose="020B0503020202020204" pitchFamily="34" charset="0"/>
              </a:rPr>
              <a:t>Adresse postale: </a:t>
            </a:r>
          </a:p>
          <a:p>
            <a:endParaRPr lang="fr-FR" sz="1200" dirty="0">
              <a:latin typeface="Agency FB" panose="020B0503020202020204" pitchFamily="34" charset="0"/>
            </a:endParaRPr>
          </a:p>
          <a:p>
            <a:r>
              <a:rPr lang="fr-FR" sz="1200" dirty="0">
                <a:latin typeface="Agency FB" panose="020B0503020202020204" pitchFamily="34" charset="0"/>
              </a:rPr>
              <a:t>Adresse mail: </a:t>
            </a:r>
          </a:p>
          <a:p>
            <a:r>
              <a:rPr lang="fr-FR" sz="1200" dirty="0">
                <a:latin typeface="Agency FB" panose="020B0503020202020204" pitchFamily="34" charset="0"/>
              </a:rPr>
              <a:t>Téléphone</a:t>
            </a:r>
            <a:r>
              <a:rPr lang="fr-FR" sz="1200" dirty="0" smtClean="0">
                <a:latin typeface="Agency FB" panose="020B0503020202020204" pitchFamily="34" charset="0"/>
              </a:rPr>
              <a:t>:</a:t>
            </a:r>
            <a:endParaRPr lang="fr-FR" sz="1200" dirty="0">
              <a:latin typeface="Agency FB" panose="020B0503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90A125D-E1DE-4D64-BFD4-8C3DF4627ABC}"/>
              </a:ext>
            </a:extLst>
          </p:cNvPr>
          <p:cNvSpPr txBox="1"/>
          <p:nvPr/>
        </p:nvSpPr>
        <p:spPr>
          <a:xfrm>
            <a:off x="259881" y="2473789"/>
            <a:ext cx="4514249" cy="144655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gency FB" panose="020B0503020202020204" pitchFamily="34" charset="0"/>
              </a:rPr>
              <a:t>Le responsable </a:t>
            </a:r>
            <a:r>
              <a:rPr lang="fr-FR" sz="1600" dirty="0" smtClean="0">
                <a:latin typeface="Agency FB" panose="020B0503020202020204" pitchFamily="34" charset="0"/>
              </a:rPr>
              <a:t>légal (si candidat mineur):</a:t>
            </a:r>
            <a:endParaRPr lang="fr-FR" sz="1600" dirty="0">
              <a:latin typeface="Agency FB" panose="020B0503020202020204" pitchFamily="34" charset="0"/>
            </a:endParaRPr>
          </a:p>
          <a:p>
            <a:r>
              <a:rPr lang="fr-FR" sz="1200" dirty="0">
                <a:latin typeface="Agency FB" panose="020B0503020202020204" pitchFamily="34" charset="0"/>
              </a:rPr>
              <a:t>Nom</a:t>
            </a:r>
            <a:r>
              <a:rPr lang="fr-FR" sz="1200" dirty="0" smtClean="0">
                <a:latin typeface="Agency FB" panose="020B0503020202020204" pitchFamily="34" charset="0"/>
              </a:rPr>
              <a:t>:</a:t>
            </a:r>
            <a:endParaRPr lang="fr-FR" sz="1200" dirty="0">
              <a:latin typeface="Agency FB" panose="020B0503020202020204" pitchFamily="34" charset="0"/>
            </a:endParaRPr>
          </a:p>
          <a:p>
            <a:r>
              <a:rPr lang="fr-FR" sz="1200" dirty="0">
                <a:latin typeface="Agency FB" panose="020B0503020202020204" pitchFamily="34" charset="0"/>
              </a:rPr>
              <a:t>Prénom: </a:t>
            </a:r>
          </a:p>
          <a:p>
            <a:r>
              <a:rPr lang="fr-FR" sz="1200" dirty="0" smtClean="0">
                <a:latin typeface="Agency FB" panose="020B0503020202020204" pitchFamily="34" charset="0"/>
              </a:rPr>
              <a:t>Adresse </a:t>
            </a:r>
            <a:r>
              <a:rPr lang="fr-FR" sz="1200" dirty="0">
                <a:latin typeface="Agency FB" panose="020B0503020202020204" pitchFamily="34" charset="0"/>
              </a:rPr>
              <a:t>postale: </a:t>
            </a:r>
          </a:p>
          <a:p>
            <a:endParaRPr lang="fr-FR" sz="1200" dirty="0">
              <a:latin typeface="Agency FB" panose="020B0503020202020204" pitchFamily="34" charset="0"/>
            </a:endParaRPr>
          </a:p>
          <a:p>
            <a:r>
              <a:rPr lang="fr-FR" sz="1200" dirty="0">
                <a:latin typeface="Agency FB" panose="020B0503020202020204" pitchFamily="34" charset="0"/>
              </a:rPr>
              <a:t>Adresse mail: </a:t>
            </a:r>
          </a:p>
          <a:p>
            <a:r>
              <a:rPr lang="fr-FR" sz="1200" dirty="0">
                <a:latin typeface="Agency FB" panose="020B0503020202020204" pitchFamily="34" charset="0"/>
              </a:rPr>
              <a:t>Téléphone: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CE7F210-F79D-4CBC-A9E9-2E68F1579575}"/>
              </a:ext>
            </a:extLst>
          </p:cNvPr>
          <p:cNvSpPr txBox="1"/>
          <p:nvPr/>
        </p:nvSpPr>
        <p:spPr>
          <a:xfrm>
            <a:off x="259881" y="4034773"/>
            <a:ext cx="426750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venir Next LT Pro Light" panose="020B0304020202020204" pitchFamily="34" charset="0"/>
              </a:rPr>
              <a:t>En </a:t>
            </a:r>
            <a:r>
              <a:rPr lang="fr-FR" sz="1200" dirty="0">
                <a:latin typeface="Agency FB" panose="020B0503020202020204" pitchFamily="34" charset="0"/>
              </a:rPr>
              <a:t>tant que responsable légal,</a:t>
            </a:r>
          </a:p>
          <a:p>
            <a:endParaRPr lang="fr-FR" sz="800" dirty="0">
              <a:latin typeface="Agency FB" panose="020B0503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o"/>
            </a:pPr>
            <a:r>
              <a:rPr lang="fr-FR" sz="1200" b="1" dirty="0">
                <a:latin typeface="Agency FB" panose="020B0503020202020204" pitchFamily="34" charset="0"/>
              </a:rPr>
              <a:t>je m’engage à mettre tout en œuvre pour assurer le </a:t>
            </a:r>
            <a:r>
              <a:rPr lang="fr-FR" sz="1200" b="1" u="sng" dirty="0">
                <a:latin typeface="Agency FB" panose="020B0503020202020204" pitchFamily="34" charset="0"/>
              </a:rPr>
              <a:t>transport </a:t>
            </a:r>
            <a:r>
              <a:rPr lang="fr-FR" sz="1200" b="1" dirty="0" smtClean="0">
                <a:latin typeface="Agency FB" panose="020B0503020202020204" pitchFamily="34" charset="0"/>
              </a:rPr>
              <a:t>du </a:t>
            </a:r>
            <a:r>
              <a:rPr lang="fr-FR" sz="1200" b="1" dirty="0" err="1" smtClean="0">
                <a:latin typeface="Agency FB" panose="020B0503020202020204" pitchFamily="34" charset="0"/>
              </a:rPr>
              <a:t>z’iconaute</a:t>
            </a:r>
            <a:r>
              <a:rPr lang="fr-FR" sz="1200" b="1" dirty="0" smtClean="0">
                <a:latin typeface="Agency FB" panose="020B0503020202020204" pitchFamily="34" charset="0"/>
              </a:rPr>
              <a:t> </a:t>
            </a:r>
            <a:r>
              <a:rPr lang="fr-FR" sz="1200" b="1" dirty="0">
                <a:latin typeface="Agency FB" panose="020B0503020202020204" pitchFamily="34" charset="0"/>
              </a:rPr>
              <a:t>mentionné ci-dessus dans le cadre des activités et séances du ciné-club de la </a:t>
            </a:r>
            <a:r>
              <a:rPr lang="fr-FR" sz="1200" b="1" dirty="0" smtClean="0">
                <a:latin typeface="Agency FB" panose="020B0503020202020204" pitchFamily="34" charset="0"/>
              </a:rPr>
              <a:t>MDA30</a:t>
            </a:r>
            <a:r>
              <a:rPr lang="fr-FR" sz="1200" b="1" dirty="0">
                <a:latin typeface="Agency FB" panose="020B0503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o"/>
            </a:pPr>
            <a:endParaRPr lang="fr-FR" sz="800" b="1" dirty="0">
              <a:latin typeface="Agency FB" panose="020B0503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o"/>
            </a:pPr>
            <a:r>
              <a:rPr lang="fr-FR" sz="1200" b="1" dirty="0">
                <a:latin typeface="Agency FB" panose="020B0503020202020204" pitchFamily="34" charset="0"/>
              </a:rPr>
              <a:t>J’autorise / je n'autorise pas (</a:t>
            </a:r>
            <a:r>
              <a:rPr lang="fr-FR" sz="1200" b="1" i="1" dirty="0">
                <a:latin typeface="Agency FB" panose="020B0503020202020204" pitchFamily="34" charset="0"/>
              </a:rPr>
              <a:t>barrez la mention inutile</a:t>
            </a:r>
            <a:r>
              <a:rPr lang="fr-FR" sz="1200" b="1" dirty="0">
                <a:latin typeface="Agency FB" panose="020B0503020202020204" pitchFamily="34" charset="0"/>
              </a:rPr>
              <a:t>) l’association </a:t>
            </a:r>
            <a:r>
              <a:rPr lang="fr-FR" sz="1200" b="1" dirty="0" smtClean="0">
                <a:latin typeface="Agency FB" panose="020B0503020202020204" pitchFamily="34" charset="0"/>
              </a:rPr>
              <a:t>MDA </a:t>
            </a:r>
            <a:r>
              <a:rPr lang="fr-FR" sz="1200" b="1" dirty="0">
                <a:latin typeface="Agency FB" panose="020B0503020202020204" pitchFamily="34" charset="0"/>
              </a:rPr>
              <a:t>30 à utiliser des images (photos et vidéos) </a:t>
            </a:r>
            <a:r>
              <a:rPr lang="fr-FR" sz="1200" b="1" dirty="0" smtClean="0">
                <a:latin typeface="Agency FB" panose="020B0503020202020204" pitchFamily="34" charset="0"/>
              </a:rPr>
              <a:t>du </a:t>
            </a:r>
            <a:r>
              <a:rPr lang="fr-FR" sz="1200" b="1" dirty="0" err="1" smtClean="0">
                <a:latin typeface="Agency FB" panose="020B0503020202020204" pitchFamily="34" charset="0"/>
              </a:rPr>
              <a:t>z’iconaute</a:t>
            </a:r>
            <a:r>
              <a:rPr lang="fr-FR" sz="1200" b="1" dirty="0" smtClean="0">
                <a:latin typeface="Agency FB" panose="020B0503020202020204" pitchFamily="34" charset="0"/>
              </a:rPr>
              <a:t> </a:t>
            </a:r>
            <a:r>
              <a:rPr lang="fr-FR" sz="1200" b="1" dirty="0">
                <a:latin typeface="Agency FB" panose="020B0503020202020204" pitchFamily="34" charset="0"/>
              </a:rPr>
              <a:t>mentionné ci-dessus, dans le cadre de la promotion du festival </a:t>
            </a:r>
            <a:r>
              <a:rPr lang="fr-FR" sz="1200" b="1" i="1" dirty="0">
                <a:latin typeface="Agency FB" panose="020B0503020202020204" pitchFamily="34" charset="0"/>
              </a:rPr>
              <a:t>Au-delà des écrans </a:t>
            </a:r>
            <a:r>
              <a:rPr lang="fr-FR" sz="1200" b="1" dirty="0">
                <a:latin typeface="Agency FB" panose="020B0503020202020204" pitchFamily="34" charset="0"/>
              </a:rPr>
              <a:t>(site internet, réseaux sociaux, presse)</a:t>
            </a:r>
          </a:p>
          <a:p>
            <a:pPr algn="r"/>
            <a:r>
              <a:rPr lang="fr-FR" sz="1200" b="1" dirty="0">
                <a:latin typeface="Agency FB" panose="020B0503020202020204" pitchFamily="34" charset="0"/>
              </a:rPr>
              <a:t>Signature</a:t>
            </a:r>
          </a:p>
          <a:p>
            <a:pPr algn="just"/>
            <a:r>
              <a:rPr lang="fr-FR" sz="1200" b="1" dirty="0">
                <a:latin typeface="Agency FB" panose="020B0503020202020204" pitchFamily="34" charset="0"/>
              </a:rPr>
              <a:t>Fait à 	</a:t>
            </a:r>
            <a:r>
              <a:rPr lang="fr-FR" sz="1200" b="1" dirty="0" smtClean="0">
                <a:latin typeface="Agency FB" panose="020B0503020202020204" pitchFamily="34" charset="0"/>
              </a:rPr>
              <a:t>			, le </a:t>
            </a:r>
            <a:endParaRPr lang="fr-FR" sz="1200" b="1" dirty="0">
              <a:latin typeface="Agency FB" panose="020B050302020202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6A3BFF5-1B2D-4697-B15B-AF8DA1D7F6E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125" y="700516"/>
            <a:ext cx="2390719" cy="1292789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A1B3F9E-C018-4D88-8199-95E5A85DA801}"/>
              </a:ext>
            </a:extLst>
          </p:cNvPr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05D70D40-DEC6-43A6-B29D-68ED01B81A96}"/>
              </a:ext>
            </a:extLst>
          </p:cNvPr>
          <p:cNvSpPr txBox="1"/>
          <p:nvPr/>
        </p:nvSpPr>
        <p:spPr>
          <a:xfrm>
            <a:off x="7537844" y="741145"/>
            <a:ext cx="2054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C00000"/>
                </a:solidFill>
                <a:latin typeface="Agency FB" panose="020B0503020202020204" pitchFamily="34" charset="0"/>
              </a:rPr>
              <a:t>Le festival Au-delà-des écrans est une </a:t>
            </a:r>
            <a:r>
              <a:rPr lang="fr-FR" sz="1200" b="1" dirty="0">
                <a:solidFill>
                  <a:srgbClr val="C00000"/>
                </a:solidFill>
                <a:latin typeface="Agency FB" panose="020B0503020202020204" pitchFamily="34" charset="0"/>
              </a:rPr>
              <a:t>création collective</a:t>
            </a:r>
            <a:r>
              <a:rPr lang="fr-FR" sz="1200" dirty="0">
                <a:solidFill>
                  <a:srgbClr val="C00000"/>
                </a:solidFill>
                <a:latin typeface="Agency FB" panose="020B0503020202020204" pitchFamily="34" charset="0"/>
              </a:rPr>
              <a:t>. </a:t>
            </a:r>
            <a:r>
              <a:rPr lang="fr-FR" sz="1200" dirty="0">
                <a:latin typeface="Agency FB" panose="020B0503020202020204" pitchFamily="34" charset="0"/>
              </a:rPr>
              <a:t>Chacun apporte sa pierre à l’édifice. </a:t>
            </a:r>
          </a:p>
          <a:p>
            <a:r>
              <a:rPr lang="fr-FR" sz="1200" dirty="0">
                <a:latin typeface="Agency FB" panose="020B0503020202020204" pitchFamily="34" charset="0"/>
              </a:rPr>
              <a:t>Il est donc important que chaque </a:t>
            </a:r>
            <a:r>
              <a:rPr lang="fr-FR" sz="1200" dirty="0" err="1">
                <a:latin typeface="Agency FB" panose="020B0503020202020204" pitchFamily="34" charset="0"/>
              </a:rPr>
              <a:t>Z’iconaute</a:t>
            </a:r>
            <a:r>
              <a:rPr lang="fr-FR" sz="1200" dirty="0">
                <a:latin typeface="Agency FB" panose="020B0503020202020204" pitchFamily="34" charset="0"/>
              </a:rPr>
              <a:t> s’engage pour en assurer la réussite.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3B81BA4-4E12-4607-9EFE-7BA2AF0BDC4E}"/>
              </a:ext>
            </a:extLst>
          </p:cNvPr>
          <p:cNvSpPr txBox="1"/>
          <p:nvPr/>
        </p:nvSpPr>
        <p:spPr>
          <a:xfrm>
            <a:off x="5469907" y="2396864"/>
            <a:ext cx="39938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  <a:latin typeface="Agency FB" panose="020B0503020202020204" pitchFamily="34" charset="0"/>
              </a:rPr>
              <a:t>Voici une liste d’</a:t>
            </a:r>
            <a:r>
              <a:rPr lang="fr-FR" sz="1200" b="1" dirty="0">
                <a:solidFill>
                  <a:srgbClr val="C00000"/>
                </a:solidFill>
                <a:latin typeface="Agency FB" panose="020B0503020202020204" pitchFamily="34" charset="0"/>
              </a:rPr>
              <a:t>engagements</a:t>
            </a:r>
            <a:r>
              <a:rPr lang="fr-FR" sz="1200" dirty="0">
                <a:solidFill>
                  <a:srgbClr val="C00000"/>
                </a:solidFill>
                <a:latin typeface="Agency FB" panose="020B0503020202020204" pitchFamily="34" charset="0"/>
              </a:rPr>
              <a:t> qui récapitule ce qui est attendu de toi. </a:t>
            </a:r>
          </a:p>
          <a:p>
            <a:endParaRPr lang="fr-FR" sz="1200" dirty="0">
              <a:solidFill>
                <a:srgbClr val="C00000"/>
              </a:solidFill>
              <a:latin typeface="Agency FB" panose="020B0503020202020204" pitchFamily="34" charset="0"/>
            </a:endParaRPr>
          </a:p>
          <a:p>
            <a:r>
              <a:rPr lang="fr-FR" sz="1200" dirty="0">
                <a:latin typeface="Agency FB" panose="020B0503020202020204" pitchFamily="34" charset="0"/>
              </a:rPr>
              <a:t>Coche toutes les cases pour une inscription valide:</a:t>
            </a:r>
          </a:p>
          <a:p>
            <a:endParaRPr lang="fr-FR" sz="1200" dirty="0">
              <a:latin typeface="Agency FB" panose="020B0503020202020204" pitchFamily="34" charset="0"/>
            </a:endParaRPr>
          </a:p>
          <a:p>
            <a:pPr marL="446088">
              <a:buFont typeface="Wingdings" panose="05000000000000000000" pitchFamily="2" charset="2"/>
              <a:buChar char="o"/>
            </a:pPr>
            <a:r>
              <a:rPr lang="fr-FR" sz="1200" b="1" dirty="0">
                <a:latin typeface="Agency FB" panose="020B0503020202020204" pitchFamily="34" charset="0"/>
                <a:sym typeface="Wingdings" panose="05000000000000000000" pitchFamily="2" charset="2"/>
              </a:rPr>
              <a:t> Être </a:t>
            </a:r>
            <a:r>
              <a:rPr lang="fr-FR" sz="1200" b="1" dirty="0" smtClean="0">
                <a:latin typeface="Agency FB" panose="020B0503020202020204" pitchFamily="34" charset="0"/>
                <a:sym typeface="Wingdings" panose="05000000000000000000" pitchFamily="2" charset="2"/>
              </a:rPr>
              <a:t>présent(e) </a:t>
            </a:r>
            <a:r>
              <a:rPr lang="fr-FR" sz="1200" b="1" dirty="0">
                <a:latin typeface="Agency FB" panose="020B0503020202020204" pitchFamily="34" charset="0"/>
                <a:sym typeface="Wingdings" panose="05000000000000000000" pitchFamily="2" charset="2"/>
              </a:rPr>
              <a:t>sur </a:t>
            </a:r>
            <a:r>
              <a:rPr lang="fr-FR" sz="1200" b="1" dirty="0" smtClean="0">
                <a:latin typeface="Agency FB" panose="020B0503020202020204" pitchFamily="34" charset="0"/>
                <a:sym typeface="Wingdings" panose="05000000000000000000" pitchFamily="2" charset="2"/>
              </a:rPr>
              <a:t>toutes les </a:t>
            </a:r>
            <a:r>
              <a:rPr lang="fr-FR" sz="1200" b="1" dirty="0">
                <a:latin typeface="Agency FB" panose="020B0503020202020204" pitchFamily="34" charset="0"/>
                <a:sym typeface="Wingdings" panose="05000000000000000000" pitchFamily="2" charset="2"/>
              </a:rPr>
              <a:t>dates de ciné-club et les temps de cohésion.</a:t>
            </a:r>
          </a:p>
          <a:p>
            <a:pPr marL="446088"/>
            <a:r>
              <a:rPr lang="fr-FR" sz="1200" i="1" dirty="0" smtClean="0">
                <a:latin typeface="Agency FB" panose="020B0503020202020204" pitchFamily="34" charset="0"/>
                <a:sym typeface="Wingdings" panose="05000000000000000000" pitchFamily="2" charset="2"/>
              </a:rPr>
              <a:t>Trois </a:t>
            </a:r>
            <a:r>
              <a:rPr lang="fr-FR" sz="1200" i="1" dirty="0">
                <a:latin typeface="Agency FB" panose="020B0503020202020204" pitchFamily="34" charset="0"/>
                <a:sym typeface="Wingdings" panose="05000000000000000000" pitchFamily="2" charset="2"/>
              </a:rPr>
              <a:t>absences au maximum sont tolérées</a:t>
            </a:r>
          </a:p>
          <a:p>
            <a:pPr marL="631825" indent="-171450"/>
            <a:endParaRPr lang="fr-FR" sz="1200" i="1" dirty="0">
              <a:latin typeface="Agency FB" panose="020B0503020202020204" pitchFamily="34" charset="0"/>
              <a:sym typeface="Wingdings" panose="05000000000000000000" pitchFamily="2" charset="2"/>
            </a:endParaRPr>
          </a:p>
          <a:p>
            <a:pPr marL="631825" indent="-171450">
              <a:buFont typeface="Wingdings" panose="05000000000000000000" pitchFamily="2" charset="2"/>
              <a:buChar char="o"/>
            </a:pPr>
            <a:r>
              <a:rPr lang="fr-FR" sz="1200" b="1" dirty="0">
                <a:latin typeface="Agency FB" panose="020B0503020202020204" pitchFamily="34" charset="0"/>
              </a:rPr>
              <a:t>Être </a:t>
            </a:r>
            <a:r>
              <a:rPr lang="fr-FR" sz="1200" b="1" dirty="0" smtClean="0">
                <a:latin typeface="Agency FB" panose="020B0503020202020204" pitchFamily="34" charset="0"/>
              </a:rPr>
              <a:t>présent(e) pour toute la durée du </a:t>
            </a:r>
            <a:r>
              <a:rPr lang="fr-FR" sz="1200" b="1" dirty="0">
                <a:latin typeface="Agency FB" panose="020B0503020202020204" pitchFamily="34" charset="0"/>
              </a:rPr>
              <a:t>festival lui-même et participer à son </a:t>
            </a:r>
            <a:r>
              <a:rPr lang="fr-FR" sz="1200" b="1" dirty="0" smtClean="0">
                <a:latin typeface="Agency FB" panose="020B0503020202020204" pitchFamily="34" charset="0"/>
              </a:rPr>
              <a:t>animation</a:t>
            </a:r>
          </a:p>
          <a:p>
            <a:pPr marL="631825" indent="-171450">
              <a:buFont typeface="Wingdings" panose="05000000000000000000" pitchFamily="2" charset="2"/>
              <a:buChar char="o"/>
            </a:pPr>
            <a:endParaRPr lang="fr-FR" sz="1200" b="1" i="1" dirty="0">
              <a:latin typeface="Agency FB" panose="020B0503020202020204" pitchFamily="34" charset="0"/>
            </a:endParaRPr>
          </a:p>
          <a:p>
            <a:pPr marL="631825" indent="-171450">
              <a:buFont typeface="Wingdings" panose="05000000000000000000" pitchFamily="2" charset="2"/>
              <a:buChar char="o"/>
            </a:pPr>
            <a:r>
              <a:rPr lang="fr-FR" sz="1200" b="1" dirty="0" smtClean="0">
                <a:latin typeface="Agency FB" panose="020B0503020202020204" pitchFamily="34" charset="0"/>
              </a:rPr>
              <a:t>Etre autonome dans mon transport pour assister à l’ensemble </a:t>
            </a:r>
            <a:r>
              <a:rPr lang="fr-FR" sz="1200" b="1" smtClean="0">
                <a:latin typeface="Agency FB" panose="020B0503020202020204" pitchFamily="34" charset="0"/>
              </a:rPr>
              <a:t>des animations </a:t>
            </a:r>
            <a:r>
              <a:rPr lang="fr-FR" sz="1200" b="1" dirty="0" smtClean="0">
                <a:latin typeface="Agency FB" panose="020B0503020202020204" pitchFamily="34" charset="0"/>
              </a:rPr>
              <a:t>(ciné-club et festival)</a:t>
            </a:r>
            <a:endParaRPr lang="fr-FR" sz="1200" dirty="0">
              <a:latin typeface="Agency FB" panose="020B0503020202020204" pitchFamily="34" charset="0"/>
            </a:endParaRPr>
          </a:p>
          <a:p>
            <a:pPr marL="631825" indent="-171450">
              <a:buFont typeface="Wingdings" panose="05000000000000000000" pitchFamily="2" charset="2"/>
              <a:buChar char="o"/>
            </a:pPr>
            <a:endParaRPr lang="fr-FR" dirty="0">
              <a:solidFill>
                <a:srgbClr val="C00000"/>
              </a:solidFill>
              <a:latin typeface="Agency FB" panose="020B0503020202020204" pitchFamily="34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gency FB" panose="020B0503020202020204" pitchFamily="34" charset="0"/>
              </a:rPr>
              <a:t>Signature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gency FB" panose="020B0503020202020204" pitchFamily="34" charset="0"/>
              </a:rPr>
              <a:t>Fait à </a:t>
            </a:r>
            <a:r>
              <a:rPr lang="fr-FR" sz="1200" b="1" dirty="0">
                <a:solidFill>
                  <a:prstClr val="black"/>
                </a:solidFill>
                <a:latin typeface="Agency FB" panose="020B0503020202020204" pitchFamily="34" charset="0"/>
              </a:rPr>
              <a:t>	</a:t>
            </a:r>
            <a:r>
              <a:rPr lang="fr-FR" sz="1200" b="1" dirty="0" smtClean="0">
                <a:solidFill>
                  <a:prstClr val="black"/>
                </a:solidFill>
                <a:latin typeface="Agency FB" panose="020B0503020202020204" pitchFamily="34" charset="0"/>
              </a:rPr>
              <a:t>			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gency FB" panose="020B0503020202020204" pitchFamily="34" charset="0"/>
              </a:rPr>
              <a:t>,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gency FB" panose="020B0503020202020204" pitchFamily="34" charset="0"/>
              </a:rPr>
              <a:t>le </a:t>
            </a:r>
            <a:endParaRPr lang="fr-FR" dirty="0">
              <a:latin typeface="Agency FB" panose="020B0503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36754" y="6355242"/>
            <a:ext cx="9026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Agency FB" panose="020B0503020202020204" pitchFamily="34" charset="0"/>
              </a:rPr>
              <a:t>Merci de retourner les deux volets </a:t>
            </a:r>
            <a:r>
              <a:rPr lang="fr-FR" sz="1200" u="sng" dirty="0" smtClean="0">
                <a:latin typeface="Agency FB" panose="020B0503020202020204" pitchFamily="34" charset="0"/>
              </a:rPr>
              <a:t>signés</a:t>
            </a:r>
            <a:r>
              <a:rPr lang="fr-FR" sz="1200" dirty="0" smtClean="0">
                <a:latin typeface="Agency FB" panose="020B0503020202020204" pitchFamily="34" charset="0"/>
              </a:rPr>
              <a:t> soit en version papier par la Poste à MDA30, 15 rue Sainte Anne, 30 000 Nîmes, soit en version scannée par mail à </a:t>
            </a:r>
            <a:r>
              <a:rPr lang="fr-FR" sz="1200" dirty="0" smtClean="0">
                <a:latin typeface="Agency FB" panose="020B0503020202020204" pitchFamily="34" charset="0"/>
                <a:hlinkClick r:id="rId5"/>
              </a:rPr>
              <a:t>festival@mda30.com</a:t>
            </a:r>
            <a:endParaRPr lang="fr-FR" sz="1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463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275</Words>
  <Application>Microsoft Office PowerPoint</Application>
  <PresentationFormat>Format A4 (210 x 297 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Agency FB</vt:lpstr>
      <vt:lpstr>Arial</vt:lpstr>
      <vt:lpstr>Avenir Next LT Pro Light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rigoulot</dc:creator>
  <cp:lastModifiedBy>Philippe</cp:lastModifiedBy>
  <cp:revision>4</cp:revision>
  <dcterms:created xsi:type="dcterms:W3CDTF">2021-11-04T22:40:03Z</dcterms:created>
  <dcterms:modified xsi:type="dcterms:W3CDTF">2022-05-25T07:58:51Z</dcterms:modified>
</cp:coreProperties>
</file>